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0058400" cx="7772400"/>
  <p:notesSz cx="6858000" cy="9144000"/>
  <p:embeddedFontLst>
    <p:embeddedFont>
      <p:font typeface="Roboto"/>
      <p:regular r:id="rId7"/>
      <p:bold r:id="rId8"/>
      <p:italic r:id="rId9"/>
      <p:boldItalic r:id="rId10"/>
    </p:embeddedFont>
    <p:embeddedFont>
      <p:font typeface="Open Sans"/>
      <p:regular r:id="rId11"/>
      <p:bold r:id="rId12"/>
      <p:italic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penSans-regular.fntdata"/><Relationship Id="rId10" Type="http://schemas.openxmlformats.org/officeDocument/2006/relationships/font" Target="fonts/Roboto-boldItalic.fntdata"/><Relationship Id="rId13" Type="http://schemas.openxmlformats.org/officeDocument/2006/relationships/font" Target="fonts/OpenSans-italic.fntdata"/><Relationship Id="rId12" Type="http://schemas.openxmlformats.org/officeDocument/2006/relationships/font" Target="fonts/OpenSans-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Roboto-italic.fntdata"/><Relationship Id="rId14" Type="http://schemas.openxmlformats.org/officeDocument/2006/relationships/font" Target="fonts/OpenSans-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font" Target="fonts/Roboto-regular.fntdata"/><Relationship Id="rId8" Type="http://schemas.openxmlformats.org/officeDocument/2006/relationships/font" Target="fonts/Roboto-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a7f1fb5236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a7f1fb5236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Please feel free to customize this school flyer. You can determine your registration dates, what courses you want to offer, and how much you want to charge based on your summer school agreement with Indiana Online.</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rgbClr val="0A203F"/>
                </a:solidFill>
              </a:rPr>
              <a:t>Standard registration is April 1, 2026 - June 3, 2026. Registration can be opened as early as January 1, 2026 and can be extended to June 5, 2026</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You can reference our website for more information and summer guidelines.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8" name="Google Shape;48;p11"/>
          <p:cNvSpPr txBox="1"/>
          <p:nvPr>
            <p:ph idx="1" type="body"/>
          </p:nvPr>
        </p:nvSpPr>
        <p:spPr>
          <a:xfrm>
            <a:off x="264945" y="6164351"/>
            <a:ext cx="7242600" cy="2543700"/>
          </a:xfrm>
          <a:prstGeom prst="rect">
            <a:avLst/>
          </a:prstGeom>
          <a:noFill/>
          <a:ln>
            <a:noFill/>
          </a:ln>
        </p:spPr>
        <p:txBody>
          <a:bodyPr anchorCtr="0" anchor="ctr" bIns="91425" lIns="91425" spcFirstLastPara="1" rIns="91425" wrap="square" tIns="91425">
            <a:noAutofit/>
          </a:bodyPr>
          <a:lstStyle>
            <a:lvl1pPr indent="-317500" lvl="0" marL="457200" algn="ctr">
              <a:spcBef>
                <a:spcPts val="0"/>
              </a:spcBef>
              <a:spcAft>
                <a:spcPts val="0"/>
              </a:spcAft>
              <a:buSzPts val="14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9" name="Google Shape;49;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6" name="Shape 16"/>
        <p:cNvGrpSpPr/>
        <p:nvPr/>
      </p:nvGrpSpPr>
      <p:grpSpPr>
        <a:xfrm>
          <a:off x="0" y="0"/>
          <a:ext cx="0" cy="0"/>
          <a:chOff x="0" y="0"/>
          <a:chExt cx="0" cy="0"/>
        </a:xfrm>
      </p:grpSpPr>
      <p:sp>
        <p:nvSpPr>
          <p:cNvPr id="17" name="Google Shape;17;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0" name="Google Shape;20;p4"/>
          <p:cNvSpPr txBox="1"/>
          <p:nvPr>
            <p:ph idx="1" type="body"/>
          </p:nvPr>
        </p:nvSpPr>
        <p:spPr>
          <a:xfrm>
            <a:off x="264945" y="2253729"/>
            <a:ext cx="7242600" cy="6681000"/>
          </a:xfrm>
          <a:prstGeom prst="rect">
            <a:avLst/>
          </a:prstGeom>
          <a:noFill/>
          <a:ln>
            <a:noFill/>
          </a:ln>
        </p:spPr>
        <p:txBody>
          <a:bodyPr anchorCtr="0" anchor="ctr"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1" name="Google Shape;21;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2" name="Shape 22"/>
        <p:cNvGrpSpPr/>
        <p:nvPr/>
      </p:nvGrpSpPr>
      <p:grpSpPr>
        <a:xfrm>
          <a:off x="0" y="0"/>
          <a:ext cx="0" cy="0"/>
          <a:chOff x="0" y="0"/>
          <a:chExt cx="0" cy="0"/>
        </a:xfrm>
      </p:grpSpPr>
      <p:sp>
        <p:nvSpPr>
          <p:cNvPr id="23" name="Google Shape;23;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4" name="Google Shape;24;p5"/>
          <p:cNvSpPr txBox="1"/>
          <p:nvPr>
            <p:ph idx="1" type="body"/>
          </p:nvPr>
        </p:nvSpPr>
        <p:spPr>
          <a:xfrm>
            <a:off x="264945" y="2253729"/>
            <a:ext cx="3399900" cy="6681000"/>
          </a:xfrm>
          <a:prstGeom prst="rect">
            <a:avLst/>
          </a:prstGeom>
          <a:noFill/>
          <a:ln>
            <a:noFill/>
          </a:ln>
        </p:spPr>
        <p:txBody>
          <a:bodyPr anchorCtr="0" anchor="ctr"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5" name="Google Shape;25;p5"/>
          <p:cNvSpPr txBox="1"/>
          <p:nvPr>
            <p:ph idx="2" type="body"/>
          </p:nvPr>
        </p:nvSpPr>
        <p:spPr>
          <a:xfrm>
            <a:off x="4107540" y="2253729"/>
            <a:ext cx="3399900" cy="6681000"/>
          </a:xfrm>
          <a:prstGeom prst="rect">
            <a:avLst/>
          </a:prstGeom>
          <a:noFill/>
          <a:ln>
            <a:noFill/>
          </a:ln>
        </p:spPr>
        <p:txBody>
          <a:bodyPr anchorCtr="0" anchor="ctr"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6" name="Google Shape;26;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9" name="Google Shape;29;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2" name="Google Shape;32;p7"/>
          <p:cNvSpPr txBox="1"/>
          <p:nvPr>
            <p:ph idx="1" type="body"/>
          </p:nvPr>
        </p:nvSpPr>
        <p:spPr>
          <a:xfrm>
            <a:off x="264945" y="2717440"/>
            <a:ext cx="2386800" cy="6217500"/>
          </a:xfrm>
          <a:prstGeom prst="rect">
            <a:avLst/>
          </a:prstGeom>
          <a:noFill/>
          <a:ln>
            <a:noFill/>
          </a:ln>
        </p:spPr>
        <p:txBody>
          <a:bodyPr anchorCtr="0" anchor="ctr"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6" name="Google Shape;36;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0" name="Google Shape;40;p9"/>
          <p:cNvSpPr txBox="1"/>
          <p:nvPr>
            <p:ph idx="1" type="subTitle"/>
          </p:nvPr>
        </p:nvSpPr>
        <p:spPr>
          <a:xfrm>
            <a:off x="225675" y="5481569"/>
            <a:ext cx="3438300" cy="24153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1" name="Google Shape;41;p9"/>
          <p:cNvSpPr txBox="1"/>
          <p:nvPr>
            <p:ph idx="2" type="body"/>
          </p:nvPr>
        </p:nvSpPr>
        <p:spPr>
          <a:xfrm>
            <a:off x="4198575" y="1415969"/>
            <a:ext cx="3261300" cy="7226100"/>
          </a:xfrm>
          <a:prstGeom prst="rect">
            <a:avLst/>
          </a:prstGeom>
          <a:noFill/>
          <a:ln>
            <a:noFill/>
          </a:ln>
        </p:spPr>
        <p:txBody>
          <a:bodyPr anchorCtr="0" anchor="ctr"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2" name="Google Shape;42;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0"/>
          <p:cNvSpPr txBox="1"/>
          <p:nvPr>
            <p:ph idx="1" type="body"/>
          </p:nvPr>
        </p:nvSpPr>
        <p:spPr>
          <a:xfrm>
            <a:off x="264945" y="8273124"/>
            <a:ext cx="5099100" cy="1183200"/>
          </a:xfrm>
          <a:prstGeom prst="rect">
            <a:avLst/>
          </a:prstGeom>
          <a:noFill/>
          <a:ln>
            <a:noFill/>
          </a:ln>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400"/>
              <a:buNone/>
              <a:defRPr/>
            </a:lvl1pPr>
          </a:lstStyle>
          <a:p/>
        </p:txBody>
      </p:sp>
      <p:sp>
        <p:nvSpPr>
          <p:cNvPr id="45" name="Google Shape;45;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8" name="Google Shape;8;p1"/>
          <p:cNvSpPr/>
          <p:nvPr/>
        </p:nvSpPr>
        <p:spPr>
          <a:xfrm>
            <a:off x="0" y="0"/>
            <a:ext cx="7772400" cy="2045100"/>
          </a:xfrm>
          <a:prstGeom prst="rect">
            <a:avLst/>
          </a:prstGeom>
          <a:solidFill>
            <a:srgbClr val="112B4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highlight>
                <a:srgbClr val="112B40"/>
              </a:highlight>
            </a:endParaRPr>
          </a:p>
        </p:txBody>
      </p:sp>
      <p:sp>
        <p:nvSpPr>
          <p:cNvPr id="9" name="Google Shape;9;p1"/>
          <p:cNvSpPr txBox="1"/>
          <p:nvPr/>
        </p:nvSpPr>
        <p:spPr>
          <a:xfrm>
            <a:off x="435600" y="2435400"/>
            <a:ext cx="6870600" cy="95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600">
                <a:solidFill>
                  <a:srgbClr val="7B98AB"/>
                </a:solidFill>
                <a:latin typeface="Roboto"/>
                <a:ea typeface="Roboto"/>
                <a:cs typeface="Roboto"/>
                <a:sym typeface="Roboto"/>
              </a:rPr>
              <a:t>Ask your counselor how you can earn credit through Indiana Online Summer School!</a:t>
            </a:r>
            <a:endParaRPr sz="2600">
              <a:latin typeface="Roboto"/>
              <a:ea typeface="Roboto"/>
              <a:cs typeface="Roboto"/>
              <a:sym typeface="Roboto"/>
            </a:endParaRPr>
          </a:p>
        </p:txBody>
      </p:sp>
      <p:pic>
        <p:nvPicPr>
          <p:cNvPr id="10" name="Google Shape;10;p1"/>
          <p:cNvPicPr preferRelativeResize="0"/>
          <p:nvPr/>
        </p:nvPicPr>
        <p:blipFill>
          <a:blip r:embed="rId1">
            <a:alphaModFix/>
          </a:blip>
          <a:stretch>
            <a:fillRect/>
          </a:stretch>
        </p:blipFill>
        <p:spPr>
          <a:xfrm>
            <a:off x="2488800" y="1300800"/>
            <a:ext cx="2307203" cy="744300"/>
          </a:xfrm>
          <a:prstGeom prst="rect">
            <a:avLst/>
          </a:prstGeom>
          <a:noFill/>
          <a:ln>
            <a:noFill/>
          </a:ln>
        </p:spPr>
      </p:pic>
      <p:sp>
        <p:nvSpPr>
          <p:cNvPr id="11" name="Google Shape;11;p1"/>
          <p:cNvSpPr txBox="1"/>
          <p:nvPr/>
        </p:nvSpPr>
        <p:spPr>
          <a:xfrm>
            <a:off x="435600" y="3621895"/>
            <a:ext cx="6949500" cy="1291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700">
                <a:latin typeface="Open Sans"/>
                <a:ea typeface="Open Sans"/>
                <a:cs typeface="Open Sans"/>
                <a:sym typeface="Open Sans"/>
              </a:rPr>
              <a:t>Choose from over 120 online courses with Indiana Online. You’ll have six weeks to complete each course with the help of an Indiana-certified teacher who is an expert in their subject area. </a:t>
            </a:r>
            <a:endParaRPr sz="1700">
              <a:latin typeface="Open Sans"/>
              <a:ea typeface="Open Sans"/>
              <a:cs typeface="Open Sans"/>
              <a:sym typeface="Open Sans"/>
            </a:endParaRPr>
          </a:p>
        </p:txBody>
      </p:sp>
      <p:sp>
        <p:nvSpPr>
          <p:cNvPr id="12" name="Google Shape;12;p1"/>
          <p:cNvSpPr txBox="1"/>
          <p:nvPr/>
        </p:nvSpPr>
        <p:spPr>
          <a:xfrm>
            <a:off x="1016000" y="4871163"/>
            <a:ext cx="5867400" cy="1485600"/>
          </a:xfrm>
          <a:prstGeom prst="rect">
            <a:avLst/>
          </a:prstGeom>
          <a:noFill/>
          <a:ln cap="flat" cmpd="sng" w="114300">
            <a:solidFill>
              <a:srgbClr val="B8D337"/>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sz="3600">
                <a:solidFill>
                  <a:srgbClr val="112B40"/>
                </a:solidFill>
                <a:latin typeface="Roboto"/>
                <a:ea typeface="Roboto"/>
                <a:cs typeface="Roboto"/>
                <a:sym typeface="Roboto"/>
              </a:rPr>
              <a:t>Summer Session: </a:t>
            </a:r>
            <a:endParaRPr b="1" sz="3600">
              <a:solidFill>
                <a:srgbClr val="112B40"/>
              </a:solidFill>
              <a:latin typeface="Roboto"/>
              <a:ea typeface="Roboto"/>
              <a:cs typeface="Roboto"/>
              <a:sym typeface="Roboto"/>
            </a:endParaRPr>
          </a:p>
          <a:p>
            <a:pPr indent="0" lvl="0" marL="0" rtl="0" algn="ctr">
              <a:spcBef>
                <a:spcPts val="0"/>
              </a:spcBef>
              <a:spcAft>
                <a:spcPts val="0"/>
              </a:spcAft>
              <a:buNone/>
            </a:pPr>
            <a:r>
              <a:rPr b="1" i="1" lang="en" sz="3600">
                <a:solidFill>
                  <a:srgbClr val="7B98AB"/>
                </a:solidFill>
                <a:highlight>
                  <a:schemeClr val="lt1"/>
                </a:highlight>
                <a:latin typeface="Roboto"/>
                <a:ea typeface="Roboto"/>
                <a:cs typeface="Roboto"/>
                <a:sym typeface="Roboto"/>
              </a:rPr>
              <a:t>June 4 - July 19, 2026</a:t>
            </a:r>
            <a:endParaRPr>
              <a:solidFill>
                <a:schemeClr val="dk1"/>
              </a:solidFill>
            </a:endParaRPr>
          </a:p>
          <a:p>
            <a:pPr indent="0" lvl="0" marL="0" rtl="0" algn="l">
              <a:spcBef>
                <a:spcPts val="0"/>
              </a:spcBef>
              <a:spcAft>
                <a:spcPts val="0"/>
              </a:spcAft>
              <a:buNone/>
            </a:pPr>
            <a:r>
              <a:t/>
            </a:r>
            <a:endParaRPr/>
          </a:p>
        </p:txBody>
      </p:sp>
      <p:sp>
        <p:nvSpPr>
          <p:cNvPr id="13" name="Google Shape;13;p1"/>
          <p:cNvSpPr txBox="1"/>
          <p:nvPr/>
        </p:nvSpPr>
        <p:spPr>
          <a:xfrm>
            <a:off x="0" y="9520600"/>
            <a:ext cx="7772400" cy="537900"/>
          </a:xfrm>
          <a:prstGeom prst="rect">
            <a:avLst/>
          </a:prstGeom>
          <a:solidFill>
            <a:srgbClr val="B8D337"/>
          </a:solid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200">
                <a:solidFill>
                  <a:srgbClr val="FFFFFF"/>
                </a:solidFill>
                <a:latin typeface="Open Sans"/>
                <a:ea typeface="Open Sans"/>
                <a:cs typeface="Open Sans"/>
                <a:sym typeface="Open Sans"/>
              </a:rPr>
              <a:t>INDIANAONLINE.ORG</a:t>
            </a:r>
            <a:endParaRPr b="1" sz="2200">
              <a:solidFill>
                <a:srgbClr val="FFFFFF"/>
              </a:solidFill>
              <a:latin typeface="Open Sans"/>
              <a:ea typeface="Open Sans"/>
              <a:cs typeface="Open Sans"/>
              <a:sym typeface="Open Sans"/>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3"/>
          <p:cNvSpPr txBox="1"/>
          <p:nvPr/>
        </p:nvSpPr>
        <p:spPr>
          <a:xfrm>
            <a:off x="1150585" y="226750"/>
            <a:ext cx="5867400" cy="1291500"/>
          </a:xfrm>
          <a:prstGeom prst="rect">
            <a:avLst/>
          </a:prstGeom>
          <a:noFill/>
          <a:ln>
            <a:noFill/>
          </a:ln>
        </p:spPr>
        <p:txBody>
          <a:bodyPr anchorCtr="0" anchor="t" bIns="0" lIns="0" spcFirstLastPara="1" rIns="0" wrap="square" tIns="0">
            <a:noAutofit/>
          </a:bodyPr>
          <a:lstStyle/>
          <a:p>
            <a:pPr indent="0" lvl="0" marL="0" marR="368300" rtl="0" algn="ctr">
              <a:lnSpc>
                <a:spcPct val="115000"/>
              </a:lnSpc>
              <a:spcBef>
                <a:spcPts val="0"/>
              </a:spcBef>
              <a:spcAft>
                <a:spcPts val="0"/>
              </a:spcAft>
              <a:buClr>
                <a:schemeClr val="dk1"/>
              </a:buClr>
              <a:buSzPts val="1100"/>
              <a:buFont typeface="Arial"/>
              <a:buNone/>
            </a:pPr>
            <a:r>
              <a:rPr b="1" lang="en" sz="3300">
                <a:solidFill>
                  <a:schemeClr val="lt1"/>
                </a:solidFill>
                <a:latin typeface="Roboto"/>
                <a:ea typeface="Roboto"/>
                <a:cs typeface="Roboto"/>
                <a:sym typeface="Roboto"/>
              </a:rPr>
              <a:t>(School Logo or Text)</a:t>
            </a:r>
            <a:endParaRPr b="1" sz="3300">
              <a:solidFill>
                <a:schemeClr val="lt1"/>
              </a:solidFill>
              <a:latin typeface="Roboto"/>
              <a:ea typeface="Roboto"/>
              <a:cs typeface="Roboto"/>
              <a:sym typeface="Roboto"/>
            </a:endParaRPr>
          </a:p>
          <a:p>
            <a:pPr indent="0" lvl="0" marL="0" marR="368300" rtl="0" algn="ctr">
              <a:lnSpc>
                <a:spcPct val="115000"/>
              </a:lnSpc>
              <a:spcBef>
                <a:spcPts val="0"/>
              </a:spcBef>
              <a:spcAft>
                <a:spcPts val="0"/>
              </a:spcAft>
              <a:buClr>
                <a:schemeClr val="dk1"/>
              </a:buClr>
              <a:buSzPts val="1100"/>
              <a:buFont typeface="Arial"/>
              <a:buNone/>
            </a:pPr>
            <a:r>
              <a:rPr b="1" lang="en" sz="3300">
                <a:solidFill>
                  <a:srgbClr val="B8D337"/>
                </a:solidFill>
                <a:latin typeface="Roboto"/>
                <a:ea typeface="Roboto"/>
                <a:cs typeface="Roboto"/>
                <a:sym typeface="Roboto"/>
              </a:rPr>
              <a:t>2</a:t>
            </a:r>
            <a:r>
              <a:rPr b="1" lang="en" sz="3300">
                <a:solidFill>
                  <a:srgbClr val="B8D337"/>
                </a:solidFill>
                <a:latin typeface="Roboto"/>
                <a:ea typeface="Roboto"/>
                <a:cs typeface="Roboto"/>
                <a:sym typeface="Roboto"/>
              </a:rPr>
              <a:t>02</a:t>
            </a:r>
            <a:r>
              <a:rPr b="1" lang="en" sz="3300">
                <a:solidFill>
                  <a:srgbClr val="B8D337"/>
                </a:solidFill>
                <a:latin typeface="Roboto"/>
                <a:ea typeface="Roboto"/>
                <a:cs typeface="Roboto"/>
                <a:sym typeface="Roboto"/>
              </a:rPr>
              <a:t>6 </a:t>
            </a:r>
            <a:r>
              <a:rPr b="1" lang="en" sz="3300">
                <a:solidFill>
                  <a:srgbClr val="B8D337"/>
                </a:solidFill>
                <a:latin typeface="Roboto"/>
                <a:ea typeface="Roboto"/>
                <a:cs typeface="Roboto"/>
                <a:sym typeface="Roboto"/>
              </a:rPr>
              <a:t>Summer School</a:t>
            </a:r>
            <a:endParaRPr b="1" sz="3300">
              <a:solidFill>
                <a:srgbClr val="FFFFFF"/>
              </a:solidFill>
              <a:latin typeface="Roboto"/>
              <a:ea typeface="Roboto"/>
              <a:cs typeface="Roboto"/>
              <a:sym typeface="Roboto"/>
            </a:endParaRPr>
          </a:p>
        </p:txBody>
      </p:sp>
      <p:sp>
        <p:nvSpPr>
          <p:cNvPr id="57" name="Google Shape;57;p13"/>
          <p:cNvSpPr txBox="1"/>
          <p:nvPr/>
        </p:nvSpPr>
        <p:spPr>
          <a:xfrm>
            <a:off x="1059000" y="6469540"/>
            <a:ext cx="5654400" cy="1421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b="1" lang="en" sz="3600">
                <a:solidFill>
                  <a:srgbClr val="112B40"/>
                </a:solidFill>
                <a:latin typeface="Roboto"/>
                <a:ea typeface="Roboto"/>
                <a:cs typeface="Roboto"/>
                <a:sym typeface="Roboto"/>
              </a:rPr>
              <a:t>Registration Dates:</a:t>
            </a:r>
            <a:endParaRPr b="1" i="1" sz="3600">
              <a:solidFill>
                <a:srgbClr val="112B40"/>
              </a:solidFill>
              <a:highlight>
                <a:schemeClr val="lt1"/>
              </a:highlight>
              <a:latin typeface="Roboto"/>
              <a:ea typeface="Roboto"/>
              <a:cs typeface="Roboto"/>
              <a:sym typeface="Roboto"/>
            </a:endParaRPr>
          </a:p>
          <a:p>
            <a:pPr indent="0" lvl="0" marL="0" rtl="0" algn="ctr">
              <a:spcBef>
                <a:spcPts val="0"/>
              </a:spcBef>
              <a:spcAft>
                <a:spcPts val="0"/>
              </a:spcAft>
              <a:buNone/>
            </a:pPr>
            <a:r>
              <a:rPr b="1" i="1" lang="en" sz="3600">
                <a:solidFill>
                  <a:srgbClr val="7B98AB"/>
                </a:solidFill>
                <a:highlight>
                  <a:schemeClr val="lt1"/>
                </a:highlight>
                <a:latin typeface="Roboto"/>
                <a:ea typeface="Roboto"/>
                <a:cs typeface="Roboto"/>
                <a:sym typeface="Roboto"/>
              </a:rPr>
              <a:t>April 1 - June 3, 2026</a:t>
            </a:r>
            <a:endParaRPr/>
          </a:p>
        </p:txBody>
      </p:sp>
      <p:sp>
        <p:nvSpPr>
          <p:cNvPr id="58" name="Google Shape;58;p13"/>
          <p:cNvSpPr txBox="1"/>
          <p:nvPr/>
        </p:nvSpPr>
        <p:spPr>
          <a:xfrm>
            <a:off x="278150" y="7890945"/>
            <a:ext cx="7343100" cy="204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2200">
                <a:solidFill>
                  <a:srgbClr val="112B40"/>
                </a:solidFill>
                <a:latin typeface="Open Sans"/>
                <a:ea typeface="Open Sans"/>
                <a:cs typeface="Open Sans"/>
                <a:sym typeface="Open Sans"/>
              </a:rPr>
              <a:t>Courses you can take:</a:t>
            </a:r>
            <a:endParaRPr b="1" sz="2200">
              <a:solidFill>
                <a:srgbClr val="112B40"/>
              </a:solidFill>
              <a:latin typeface="Open Sans"/>
              <a:ea typeface="Open Sans"/>
              <a:cs typeface="Open Sans"/>
              <a:sym typeface="Open Sans"/>
            </a:endParaRPr>
          </a:p>
          <a:p>
            <a:pPr indent="-349250" lvl="0" marL="457200" rtl="0" algn="l">
              <a:spcBef>
                <a:spcPts val="0"/>
              </a:spcBef>
              <a:spcAft>
                <a:spcPts val="0"/>
              </a:spcAft>
              <a:buClr>
                <a:srgbClr val="7B98AB"/>
              </a:buClr>
              <a:buSzPts val="1900"/>
              <a:buFont typeface="Open Sans"/>
              <a:buChar char="●"/>
            </a:pPr>
            <a:r>
              <a:rPr b="1" i="1" lang="en" sz="1900">
                <a:solidFill>
                  <a:srgbClr val="7B98AB"/>
                </a:solidFill>
                <a:latin typeface="Open Sans"/>
                <a:ea typeface="Open Sans"/>
                <a:cs typeface="Open Sans"/>
                <a:sym typeface="Open Sans"/>
              </a:rPr>
              <a:t>Insert Information Here</a:t>
            </a:r>
            <a:endParaRPr b="1" i="1" sz="1900">
              <a:solidFill>
                <a:srgbClr val="7B98AB"/>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